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491" r:id="rId3"/>
    <p:sldId id="498" r:id="rId4"/>
    <p:sldId id="496" r:id="rId5"/>
    <p:sldId id="497" r:id="rId6"/>
    <p:sldId id="489" r:id="rId7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70" autoAdjust="0"/>
  </p:normalViewPr>
  <p:slideViewPr>
    <p:cSldViewPr>
      <p:cViewPr>
        <p:scale>
          <a:sx n="86" d="100"/>
          <a:sy n="86" d="100"/>
        </p:scale>
        <p:origin x="-822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A21CDE89-8BB7-4C9A-91C0-5E1A553D251B}" type="datetimeFigureOut">
              <a:rPr lang="en-US"/>
              <a:pPr>
                <a:defRPr/>
              </a:pPr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AE4816BC-51B8-4744-96BF-C5DB02DBC0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05584F84-850B-4E00-8DCF-DCE51D86FB57}" type="datetimeFigureOut">
              <a:rPr lang="en-US"/>
              <a:pPr>
                <a:defRPr/>
              </a:pPr>
              <a:t>11/16/2015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3287" tIns="46644" rIns="93287" bIns="4664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8461EA04-03AA-4730-B7DD-D2898C303D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1DA2776-F7F3-44D5-9D17-632B739A294C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61EA04-03AA-4730-B7DD-D2898C303D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61EA04-03AA-4730-B7DD-D2898C303D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61EA04-03AA-4730-B7DD-D2898C303D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61EA04-03AA-4730-B7DD-D2898C303D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5AE5E0B-7E1D-4673-BFD2-F945E8C0897F}" type="slidenum">
              <a:rPr lang="en-US"/>
              <a:pPr/>
              <a:t>6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1"/>
            <a:ext cx="7772400" cy="13716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10000"/>
            <a:ext cx="4114800" cy="12954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Prometric. All rights reserved.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Prometric. All rights reserved.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53833-FE36-4418-9CF6-3EF0EAC7D5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52787"/>
            <a:ext cx="7772400" cy="1362075"/>
          </a:xfrm>
        </p:spPr>
        <p:txBody>
          <a:bodyPr>
            <a:normAutofit/>
          </a:bodyPr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52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Prometric. All rights reserved.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6896-8AAB-4F5D-A23F-D8745A0A1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Prometric. All rights reserved.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EAF2E-5D8F-4FF3-A50F-9CBA95A54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Prometric. All rights reserved.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5811F-2435-4BEE-8F68-6E57DD226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6096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16663"/>
            <a:ext cx="2133600" cy="27305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70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 2012 Prometric.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340475"/>
            <a:ext cx="9826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FBAF315-9F31-497D-A3E1-63168FBF4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5" r:id="rId2"/>
    <p:sldLayoutId id="2147483716" r:id="rId3"/>
    <p:sldLayoutId id="2147483717" r:id="rId4"/>
    <p:sldLayoutId id="2147483718" r:id="rId5"/>
  </p:sldLayoutIdLst>
  <p:transition spd="med">
    <p:wipe dir="d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6B261"/>
        </a:buClr>
        <a:buFont typeface="Arial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371600"/>
          </a:xfrm>
        </p:spPr>
        <p:txBody>
          <a:bodyPr/>
          <a:lstStyle/>
          <a:p>
            <a:pPr eaLnBrk="1" hangingPunct="1"/>
            <a:r>
              <a:rPr lang="en-US" dirty="0" smtClean="0"/>
              <a:t>Protecting the Integrity of Tests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bg2">
                  <a:lumMod val="75000"/>
                </a:schemeClr>
              </a:buClr>
              <a:buFont typeface="Arial" pitchFamily="34" charset="0"/>
              <a:buNone/>
              <a:defRPr/>
            </a:pPr>
            <a:r>
              <a:rPr lang="en-US" dirty="0" smtClean="0"/>
              <a:t>Delhi, 20 November, 2015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9248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Threats to test security are real and ever on increase</a:t>
            </a:r>
          </a:p>
        </p:txBody>
      </p:sp>
      <p:sp>
        <p:nvSpPr>
          <p:cNvPr id="661510" name="Rectangle 6"/>
          <p:cNvSpPr>
            <a:spLocks noChangeArrowheads="1"/>
          </p:cNvSpPr>
          <p:nvPr/>
        </p:nvSpPr>
        <p:spPr bwMode="auto">
          <a:xfrm>
            <a:off x="457200" y="5334000"/>
            <a:ext cx="8153400" cy="1066800"/>
          </a:xfrm>
          <a:prstGeom prst="rect">
            <a:avLst/>
          </a:prstGeom>
          <a:solidFill>
            <a:srgbClr val="000080"/>
          </a:solidFill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r>
              <a:rPr lang="en-US" dirty="0" smtClean="0">
                <a:solidFill>
                  <a:schemeClr val="bg1"/>
                </a:solidFill>
              </a:rPr>
              <a:t>Test scores from standardized tests are used for high stake purposes. Incentives to cheat on tests has never been higher. The incidence of test fraud is greater in these high-stakes scenarios.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150" name="Rectangle 9"/>
          <p:cNvSpPr>
            <a:spLocks noChangeArrowheads="1"/>
          </p:cNvSpPr>
          <p:nvPr/>
        </p:nvSpPr>
        <p:spPr bwMode="auto">
          <a:xfrm>
            <a:off x="3200400" y="1219200"/>
            <a:ext cx="563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b="1"/>
          </a:p>
        </p:txBody>
      </p:sp>
      <p:sp>
        <p:nvSpPr>
          <p:cNvPr id="6151" name="Rectangle 10"/>
          <p:cNvSpPr>
            <a:spLocks noChangeArrowheads="1"/>
          </p:cNvSpPr>
          <p:nvPr/>
        </p:nvSpPr>
        <p:spPr bwMode="auto">
          <a:xfrm>
            <a:off x="457200" y="1066800"/>
            <a:ext cx="8382000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>
              <a:spcAft>
                <a:spcPts val="0"/>
              </a:spcAft>
              <a:buFontTx/>
              <a:buChar char="-"/>
            </a:pPr>
            <a:r>
              <a:rPr lang="en-US" dirty="0" smtClean="0"/>
              <a:t>Leakage of test items</a:t>
            </a:r>
          </a:p>
          <a:p>
            <a:pPr>
              <a:spcAft>
                <a:spcPts val="0"/>
              </a:spcAft>
            </a:pPr>
            <a:r>
              <a:rPr lang="en-US" dirty="0" smtClean="0"/>
              <a:t>   breach of confidentiality, breaking into item bank, sharing on social media</a:t>
            </a:r>
          </a:p>
          <a:p>
            <a:pPr>
              <a:spcAft>
                <a:spcPts val="0"/>
              </a:spcAft>
            </a:pPr>
            <a:endParaRPr lang="en-US" dirty="0" smtClean="0"/>
          </a:p>
          <a:p>
            <a:pPr>
              <a:spcAft>
                <a:spcPts val="0"/>
              </a:spcAft>
              <a:buFontTx/>
              <a:buChar char="-"/>
            </a:pPr>
            <a:r>
              <a:rPr lang="en-US" dirty="0" smtClean="0"/>
              <a:t> Plagiarism</a:t>
            </a:r>
          </a:p>
          <a:p>
            <a:pPr>
              <a:spcAft>
                <a:spcPts val="0"/>
              </a:spcAft>
            </a:pPr>
            <a:r>
              <a:rPr lang="en-US" dirty="0" smtClean="0"/>
              <a:t>   items used on a test copied from popular source, copyright violations</a:t>
            </a:r>
          </a:p>
          <a:p>
            <a:endParaRPr lang="en-US" dirty="0" smtClean="0"/>
          </a:p>
          <a:p>
            <a:r>
              <a:rPr lang="en-US" dirty="0" smtClean="0"/>
              <a:t>- Rampant cheating often in most ingenious ways</a:t>
            </a:r>
          </a:p>
          <a:p>
            <a:pPr marL="174625" indent="-174625">
              <a:spcAft>
                <a:spcPts val="1200"/>
              </a:spcAft>
            </a:pPr>
            <a:r>
              <a:rPr lang="en-US" dirty="0" smtClean="0"/>
              <a:t>   mass copying, </a:t>
            </a:r>
            <a:r>
              <a:rPr lang="en-US" dirty="0" err="1" smtClean="0"/>
              <a:t>bluetooth</a:t>
            </a:r>
            <a:r>
              <a:rPr lang="en-US" dirty="0" smtClean="0"/>
              <a:t>, cheating vests, James Bond gadgets, professional solvers to plain, bribery to get help from proctors</a:t>
            </a:r>
          </a:p>
          <a:p>
            <a:pPr>
              <a:spcAft>
                <a:spcPts val="0"/>
              </a:spcAft>
            </a:pPr>
            <a:r>
              <a:rPr lang="en-US" dirty="0" smtClean="0"/>
              <a:t> - Proxy test takers</a:t>
            </a:r>
          </a:p>
          <a:p>
            <a:pPr marL="174625" indent="-174625">
              <a:spcAft>
                <a:spcPts val="0"/>
              </a:spcAft>
            </a:pPr>
            <a:r>
              <a:rPr lang="en-US" dirty="0" smtClean="0"/>
              <a:t>	professional solvers impersonating the actual candidate</a:t>
            </a:r>
          </a:p>
          <a:p>
            <a:pPr marL="174625" indent="-174625">
              <a:spcAft>
                <a:spcPts val="0"/>
              </a:spcAft>
            </a:pPr>
            <a:endParaRPr lang="en-US" dirty="0" smtClean="0"/>
          </a:p>
          <a:p>
            <a:pPr marL="174625" indent="-174625">
              <a:spcAft>
                <a:spcPts val="0"/>
              </a:spcAft>
              <a:buFontTx/>
              <a:buChar char="-"/>
            </a:pPr>
            <a:r>
              <a:rPr lang="en-US" dirty="0" smtClean="0"/>
              <a:t>Manipulation of test scores</a:t>
            </a:r>
          </a:p>
          <a:p>
            <a:pPr marL="174625" indent="-174625">
              <a:spcAft>
                <a:spcPts val="0"/>
              </a:spcAft>
            </a:pPr>
            <a:r>
              <a:rPr lang="en-US" dirty="0" smtClean="0"/>
              <a:t>	tampering with candidate responses		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9248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Maintain security through all stages of testing </a:t>
            </a:r>
          </a:p>
        </p:txBody>
      </p:sp>
      <p:sp>
        <p:nvSpPr>
          <p:cNvPr id="661510" name="Rectangle 6"/>
          <p:cNvSpPr>
            <a:spLocks noChangeArrowheads="1"/>
          </p:cNvSpPr>
          <p:nvPr/>
        </p:nvSpPr>
        <p:spPr bwMode="auto">
          <a:xfrm>
            <a:off x="457200" y="5257800"/>
            <a:ext cx="8153400" cy="1066800"/>
          </a:xfrm>
          <a:prstGeom prst="rect">
            <a:avLst/>
          </a:prstGeom>
          <a:solidFill>
            <a:srgbClr val="000080"/>
          </a:solidFill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r>
              <a:rPr lang="en-US" dirty="0" smtClean="0">
                <a:solidFill>
                  <a:schemeClr val="bg1"/>
                </a:solidFill>
              </a:rPr>
              <a:t>Testing agency must integrate the crucial components of protecting professional tests—people, technology, policies and space design—into a comprehensive security program. </a:t>
            </a:r>
          </a:p>
        </p:txBody>
      </p:sp>
      <p:sp>
        <p:nvSpPr>
          <p:cNvPr id="6150" name="Rectangle 9"/>
          <p:cNvSpPr>
            <a:spLocks noChangeArrowheads="1"/>
          </p:cNvSpPr>
          <p:nvPr/>
        </p:nvSpPr>
        <p:spPr bwMode="auto">
          <a:xfrm>
            <a:off x="3200400" y="1219200"/>
            <a:ext cx="563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b="1"/>
          </a:p>
        </p:txBody>
      </p:sp>
      <p:sp>
        <p:nvSpPr>
          <p:cNvPr id="6151" name="Rectangle 10"/>
          <p:cNvSpPr>
            <a:spLocks noChangeArrowheads="1"/>
          </p:cNvSpPr>
          <p:nvPr/>
        </p:nvSpPr>
        <p:spPr bwMode="auto">
          <a:xfrm>
            <a:off x="457200" y="1183481"/>
            <a:ext cx="83820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>
              <a:spcAft>
                <a:spcPts val="0"/>
              </a:spcAft>
            </a:pPr>
            <a:r>
              <a:rPr lang="en-US" dirty="0" smtClean="0"/>
              <a:t>Understand security vulnerabilities in the testing program and develop and</a:t>
            </a:r>
          </a:p>
          <a:p>
            <a:pPr marL="174625" indent="-174625">
              <a:spcAft>
                <a:spcPts val="0"/>
              </a:spcAft>
            </a:pPr>
            <a:r>
              <a:rPr lang="en-US" dirty="0" smtClean="0"/>
              <a:t>implement a security plan</a:t>
            </a:r>
          </a:p>
          <a:p>
            <a:pPr marL="174625" indent="-174625">
              <a:spcAft>
                <a:spcPts val="0"/>
              </a:spcAft>
            </a:pPr>
            <a:endParaRPr lang="en-US" dirty="0" smtClean="0"/>
          </a:p>
          <a:p>
            <a:pPr marL="174625" indent="-174625">
              <a:spcAft>
                <a:spcPts val="0"/>
              </a:spcAft>
              <a:buFontTx/>
              <a:buChar char="-"/>
            </a:pPr>
            <a:r>
              <a:rPr lang="en-US" dirty="0" smtClean="0"/>
              <a:t>Non-disclosure and other agreements</a:t>
            </a:r>
          </a:p>
          <a:p>
            <a:pPr marL="174625" indent="-174625">
              <a:spcAft>
                <a:spcPts val="0"/>
              </a:spcAft>
            </a:pPr>
            <a:r>
              <a:rPr lang="en-US" dirty="0" smtClean="0"/>
              <a:t>   executed routinely for all parties, including test takers, service providers, and program employees</a:t>
            </a:r>
          </a:p>
          <a:p>
            <a:pPr marL="174625" indent="-174625">
              <a:spcAft>
                <a:spcPts val="0"/>
              </a:spcAft>
            </a:pPr>
            <a:endParaRPr lang="en-US" dirty="0" smtClean="0"/>
          </a:p>
          <a:p>
            <a:pPr marL="174625" indent="-174625">
              <a:buFontTx/>
              <a:buChar char="-"/>
            </a:pPr>
            <a:r>
              <a:rPr lang="en-US" dirty="0" smtClean="0"/>
              <a:t>Security training to all staff</a:t>
            </a:r>
          </a:p>
          <a:p>
            <a:pPr marL="174625" indent="-174625"/>
            <a:r>
              <a:rPr lang="en-US" dirty="0" smtClean="0"/>
              <a:t> 	to make sure they are current on security policies and procedures</a:t>
            </a:r>
            <a:endParaRPr lang="en-US" dirty="0" smtClean="0">
              <a:solidFill>
                <a:schemeClr val="bg1"/>
              </a:solidFill>
            </a:endParaRPr>
          </a:p>
          <a:p>
            <a:pPr marL="174625" indent="-174625">
              <a:spcAft>
                <a:spcPts val="0"/>
              </a:spcAft>
            </a:pPr>
            <a:endParaRPr lang="en-US" dirty="0" smtClean="0"/>
          </a:p>
          <a:p>
            <a:pPr marL="174625" indent="-174625">
              <a:spcAft>
                <a:spcPts val="0"/>
              </a:spcAft>
              <a:buFontTx/>
              <a:buChar char="-"/>
            </a:pPr>
            <a:r>
              <a:rPr lang="en-US" dirty="0" smtClean="0"/>
              <a:t>Data systems security</a:t>
            </a:r>
          </a:p>
          <a:p>
            <a:pPr marL="174625" indent="-174625"/>
            <a:r>
              <a:rPr lang="en-US" dirty="0" smtClean="0"/>
              <a:t>	fully protected databases, test center servers and workstations, as well as comprehensive data transmission protocols to protect test content and result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9248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Maintain security through all stages of testing </a:t>
            </a:r>
          </a:p>
        </p:txBody>
      </p:sp>
      <p:sp>
        <p:nvSpPr>
          <p:cNvPr id="661510" name="Rectangle 6"/>
          <p:cNvSpPr>
            <a:spLocks noChangeArrowheads="1"/>
          </p:cNvSpPr>
          <p:nvPr/>
        </p:nvSpPr>
        <p:spPr bwMode="auto">
          <a:xfrm>
            <a:off x="457200" y="5257800"/>
            <a:ext cx="8153400" cy="1066800"/>
          </a:xfrm>
          <a:prstGeom prst="rect">
            <a:avLst/>
          </a:prstGeom>
          <a:solidFill>
            <a:srgbClr val="000080"/>
          </a:solidFill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r>
              <a:rPr lang="en-US" dirty="0" smtClean="0">
                <a:solidFill>
                  <a:schemeClr val="bg1"/>
                </a:solidFill>
              </a:rPr>
              <a:t>Protective the integrity of test and the soundness of test results require systematic efforts in the design, development, and maintenance of testing programs.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150" name="Rectangle 9"/>
          <p:cNvSpPr>
            <a:spLocks noChangeArrowheads="1"/>
          </p:cNvSpPr>
          <p:nvPr/>
        </p:nvSpPr>
        <p:spPr bwMode="auto">
          <a:xfrm>
            <a:off x="3200400" y="1219200"/>
            <a:ext cx="563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b="1"/>
          </a:p>
        </p:txBody>
      </p:sp>
      <p:sp>
        <p:nvSpPr>
          <p:cNvPr id="6151" name="Rectangle 10"/>
          <p:cNvSpPr>
            <a:spLocks noChangeArrowheads="1"/>
          </p:cNvSpPr>
          <p:nvPr/>
        </p:nvSpPr>
        <p:spPr bwMode="auto">
          <a:xfrm>
            <a:off x="457200" y="1218486"/>
            <a:ext cx="83820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>
              <a:buFontTx/>
              <a:buChar char="-"/>
            </a:pPr>
            <a:r>
              <a:rPr lang="en-US" dirty="0" smtClean="0"/>
              <a:t>Proper authentication procedures for test takers</a:t>
            </a:r>
          </a:p>
          <a:p>
            <a:pPr marL="174625" indent="-174625"/>
            <a:r>
              <a:rPr lang="en-US" dirty="0" smtClean="0"/>
              <a:t>   at the time of registration, scheduling and testing</a:t>
            </a:r>
          </a:p>
          <a:p>
            <a:pPr marL="174625" indent="-174625"/>
            <a:endParaRPr lang="en-US" dirty="0" smtClean="0"/>
          </a:p>
          <a:p>
            <a:pPr marL="174625" indent="-174625">
              <a:spcAft>
                <a:spcPts val="0"/>
              </a:spcAft>
              <a:buFontTx/>
              <a:buChar char="-"/>
            </a:pPr>
            <a:r>
              <a:rPr lang="en-US" dirty="0" smtClean="0"/>
              <a:t>Test designs that limit item exposure </a:t>
            </a:r>
          </a:p>
          <a:p>
            <a:pPr marL="174625" indent="-174625"/>
            <a:r>
              <a:rPr lang="en-US" dirty="0" smtClean="0"/>
              <a:t>    linear-on-the-fly tests, multi-stage tests, multiple equivalent forms</a:t>
            </a:r>
          </a:p>
          <a:p>
            <a:pPr marL="174625" indent="-174625">
              <a:spcAft>
                <a:spcPts val="0"/>
              </a:spcAft>
            </a:pPr>
            <a:endParaRPr lang="en-US" dirty="0" smtClean="0"/>
          </a:p>
          <a:p>
            <a:pPr marL="174625" indent="-174625">
              <a:spcAft>
                <a:spcPts val="0"/>
              </a:spcAft>
              <a:buFontTx/>
              <a:buChar char="-"/>
            </a:pPr>
            <a:r>
              <a:rPr lang="en-US" dirty="0" smtClean="0"/>
              <a:t>Test development &amp; production</a:t>
            </a:r>
          </a:p>
          <a:p>
            <a:pPr marL="174625" indent="-174625">
              <a:spcAft>
                <a:spcPts val="0"/>
              </a:spcAft>
            </a:pPr>
            <a:r>
              <a:rPr lang="en-US" dirty="0" smtClean="0"/>
              <a:t>	defined practices for accessing, handling, transmitting and storing test     content prior to administration</a:t>
            </a:r>
          </a:p>
          <a:p>
            <a:pPr marL="174625" indent="-174625">
              <a:spcAft>
                <a:spcPts val="0"/>
              </a:spcAft>
            </a:pPr>
            <a:endParaRPr lang="en-US" dirty="0" smtClean="0"/>
          </a:p>
          <a:p>
            <a:pPr marL="174625" indent="-174625">
              <a:buFontTx/>
              <a:buChar char="-"/>
            </a:pPr>
            <a:r>
              <a:rPr lang="en-US" dirty="0" smtClean="0"/>
              <a:t>Test centre security</a:t>
            </a:r>
          </a:p>
          <a:p>
            <a:pPr marL="174625" indent="-174625"/>
            <a:r>
              <a:rPr lang="en-US" dirty="0" smtClean="0"/>
              <a:t>  	test center construction, layout, staffing and operations including recording and preservation of a test event and security incidents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9248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Perform advanced data forensics on test results</a:t>
            </a:r>
          </a:p>
        </p:txBody>
      </p:sp>
      <p:sp>
        <p:nvSpPr>
          <p:cNvPr id="661510" name="Rectangle 6"/>
          <p:cNvSpPr>
            <a:spLocks noChangeArrowheads="1"/>
          </p:cNvSpPr>
          <p:nvPr/>
        </p:nvSpPr>
        <p:spPr bwMode="auto">
          <a:xfrm>
            <a:off x="457200" y="5334000"/>
            <a:ext cx="8153400" cy="1066800"/>
          </a:xfrm>
          <a:prstGeom prst="rect">
            <a:avLst/>
          </a:prstGeom>
          <a:solidFill>
            <a:srgbClr val="000080"/>
          </a:solidFill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r>
              <a:rPr lang="en-US" dirty="0" smtClean="0">
                <a:solidFill>
                  <a:schemeClr val="bg1"/>
                </a:solidFill>
              </a:rPr>
              <a:t>Be conservative when interpreting and acting on data forensics results. Consider all in-depth investigations as efforts to clarify results, not attempts to prove people guilty.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150" name="Rectangle 9"/>
          <p:cNvSpPr>
            <a:spLocks noChangeArrowheads="1"/>
          </p:cNvSpPr>
          <p:nvPr/>
        </p:nvSpPr>
        <p:spPr bwMode="auto">
          <a:xfrm>
            <a:off x="3200400" y="1219200"/>
            <a:ext cx="563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b="1"/>
          </a:p>
        </p:txBody>
      </p:sp>
      <p:sp>
        <p:nvSpPr>
          <p:cNvPr id="6151" name="Rectangle 10"/>
          <p:cNvSpPr>
            <a:spLocks noChangeArrowheads="1"/>
          </p:cNvSpPr>
          <p:nvPr/>
        </p:nvSpPr>
        <p:spPr bwMode="auto">
          <a:xfrm>
            <a:off x="457200" y="1066800"/>
            <a:ext cx="8382000" cy="413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Data forensic is the process of investigating unusual test data or events as indicators of potential security concerns: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 smtClean="0"/>
          </a:p>
          <a:p>
            <a:pPr marL="176213" indent="-176213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dirty="0" smtClean="0"/>
              <a:t>unusual response patterns, such as skipping large numbers of items</a:t>
            </a:r>
          </a:p>
          <a:p>
            <a:pPr marL="176213" indent="-176213">
              <a:spcBef>
                <a:spcPts val="1200"/>
              </a:spcBef>
              <a:buFontTx/>
              <a:buChar char="-"/>
            </a:pPr>
            <a:r>
              <a:rPr lang="en-US" dirty="0" smtClean="0"/>
              <a:t>inconsistent response patterns such as answering difficult questions correctly while missing easy questions</a:t>
            </a:r>
          </a:p>
          <a:p>
            <a:pPr marL="176213" indent="-176213">
              <a:spcBef>
                <a:spcPts val="1200"/>
              </a:spcBef>
              <a:buFontTx/>
              <a:buChar char="-"/>
            </a:pPr>
            <a:r>
              <a:rPr lang="en-US" dirty="0" smtClean="0"/>
              <a:t>sudden performance improvements, both localized and universal</a:t>
            </a:r>
          </a:p>
          <a:p>
            <a:pPr marL="176213" indent="-176213">
              <a:spcBef>
                <a:spcPts val="1200"/>
              </a:spcBef>
              <a:buFontTx/>
              <a:buChar char="-"/>
            </a:pPr>
            <a:r>
              <a:rPr lang="en-US" dirty="0" smtClean="0"/>
              <a:t>unusual response similarity between pairs or groups of test takers</a:t>
            </a:r>
          </a:p>
          <a:p>
            <a:pPr marL="176213" indent="-176213">
              <a:spcBef>
                <a:spcPts val="1200"/>
              </a:spcBef>
              <a:buFontTx/>
              <a:buChar char="-"/>
            </a:pPr>
            <a:r>
              <a:rPr lang="en-US" dirty="0" smtClean="0"/>
              <a:t>unusual changes in item performance (item statistical parameters)</a:t>
            </a:r>
          </a:p>
          <a:p>
            <a:pPr marL="176213" indent="-176213">
              <a:spcBef>
                <a:spcPts val="1200"/>
              </a:spcBef>
              <a:buFontTx/>
              <a:buChar char="-"/>
            </a:pPr>
            <a:r>
              <a:rPr lang="en-US" dirty="0" smtClean="0"/>
              <a:t>abnormal response times for either tests or items, those that are abnormally short or long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514600" y="4846638"/>
            <a:ext cx="39624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Thank you.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00" y="1371600"/>
            <a:ext cx="7086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Cheating and test fraud may happen. An active security management program helps ensure breaches are fewer and their</a:t>
            </a:r>
          </a:p>
          <a:p>
            <a:r>
              <a:rPr lang="en-US" dirty="0" smtClean="0"/>
              <a:t>damages are limited.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		Test Security = Valid Test Result 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General">
  <a:themeElements>
    <a:clrScheme name="Prometric">
      <a:dk1>
        <a:sysClr val="windowText" lastClr="000000"/>
      </a:dk1>
      <a:lt1>
        <a:sysClr val="window" lastClr="FFFFFF"/>
      </a:lt1>
      <a:dk2>
        <a:srgbClr val="709E32"/>
      </a:dk2>
      <a:lt2>
        <a:srgbClr val="D3D1A0"/>
      </a:lt2>
      <a:accent1>
        <a:srgbClr val="709E32"/>
      </a:accent1>
      <a:accent2>
        <a:srgbClr val="D3D1A0"/>
      </a:accent2>
      <a:accent3>
        <a:srgbClr val="44687D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Prometr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PPT-General</Template>
  <TotalTime>41075</TotalTime>
  <Words>419</Words>
  <Application>Microsoft Office PowerPoint</Application>
  <PresentationFormat>On-screen Show (4:3)</PresentationFormat>
  <Paragraphs>66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PPT-General</vt:lpstr>
      <vt:lpstr>Protecting the Integrity of Tests</vt:lpstr>
      <vt:lpstr>Threats to test security are real and ever on increase</vt:lpstr>
      <vt:lpstr>Maintain security through all stages of testing </vt:lpstr>
      <vt:lpstr>Maintain security through all stages of testing </vt:lpstr>
      <vt:lpstr>Perform advanced data forensics on test results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Development Solutions</dc:title>
  <dc:creator>william.burnham</dc:creator>
  <cp:lastModifiedBy>Sanjiv.Kumar</cp:lastModifiedBy>
  <cp:revision>768</cp:revision>
  <cp:lastPrinted>2013-11-15T13:52:54Z</cp:lastPrinted>
  <dcterms:created xsi:type="dcterms:W3CDTF">2012-05-15T14:59:03Z</dcterms:created>
  <dcterms:modified xsi:type="dcterms:W3CDTF">2015-11-16T05:38:51Z</dcterms:modified>
</cp:coreProperties>
</file>